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Nunito SemiBold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Nunito"/>
      <p:regular r:id="rId47"/>
      <p:bold r:id="rId48"/>
      <p:italic r:id="rId49"/>
      <p:boldItalic r:id="rId50"/>
    </p:embeddedFont>
    <p:embeddedFont>
      <p:font typeface="Nunito Medium"/>
      <p:regular r:id="rId51"/>
      <p:bold r:id="rId52"/>
      <p:italic r:id="rId53"/>
      <p:boldItalic r:id="rId54"/>
    </p:embeddedFont>
    <p:embeddedFont>
      <p:font typeface="Nunito Light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86F8FC3-3182-49C2-93ED-891761FE982A}">
  <a:tblStyle styleId="{686F8FC3-3182-49C2-93ED-891761FE98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emiBold-bold.fntdata"/><Relationship Id="rId42" Type="http://schemas.openxmlformats.org/officeDocument/2006/relationships/font" Target="fonts/NunitoSemiBold-boldItalic.fntdata"/><Relationship Id="rId41" Type="http://schemas.openxmlformats.org/officeDocument/2006/relationships/font" Target="fonts/NunitoSemiBold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unito-bold.fntdata"/><Relationship Id="rId47" Type="http://schemas.openxmlformats.org/officeDocument/2006/relationships/font" Target="fonts/Nunito-regular.fntdata"/><Relationship Id="rId49" Type="http://schemas.openxmlformats.org/officeDocument/2006/relationships/font" Target="fonts/Nuni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NunitoSemiBold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NunitoMedium-regular.fntdata"/><Relationship Id="rId50" Type="http://schemas.openxmlformats.org/officeDocument/2006/relationships/font" Target="fonts/Nunito-boldItalic.fntdata"/><Relationship Id="rId53" Type="http://schemas.openxmlformats.org/officeDocument/2006/relationships/font" Target="fonts/NunitoMedium-italic.fntdata"/><Relationship Id="rId52" Type="http://schemas.openxmlformats.org/officeDocument/2006/relationships/font" Target="fonts/NunitoMedium-bold.fntdata"/><Relationship Id="rId11" Type="http://schemas.openxmlformats.org/officeDocument/2006/relationships/slide" Target="slides/slide5.xml"/><Relationship Id="rId55" Type="http://schemas.openxmlformats.org/officeDocument/2006/relationships/font" Target="fonts/NunitoLight-regular.fntdata"/><Relationship Id="rId10" Type="http://schemas.openxmlformats.org/officeDocument/2006/relationships/slide" Target="slides/slide4.xml"/><Relationship Id="rId54" Type="http://schemas.openxmlformats.org/officeDocument/2006/relationships/font" Target="fonts/NunitoMedium-boldItalic.fntdata"/><Relationship Id="rId13" Type="http://schemas.openxmlformats.org/officeDocument/2006/relationships/slide" Target="slides/slide7.xml"/><Relationship Id="rId57" Type="http://schemas.openxmlformats.org/officeDocument/2006/relationships/font" Target="fonts/NunitoLight-italic.fntdata"/><Relationship Id="rId12" Type="http://schemas.openxmlformats.org/officeDocument/2006/relationships/slide" Target="slides/slide6.xml"/><Relationship Id="rId56" Type="http://schemas.openxmlformats.org/officeDocument/2006/relationships/font" Target="fonts/NunitoLight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NunitoLigh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996cb96ec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996cb96ec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Pooja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7f8545b11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7f8545b11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a0012dce2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a0012dce2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Echo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a0012dce25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a0012dce25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Echo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7f8545b117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7f8545b117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7f8545b117_4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7f8545b117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Echo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a0012dce25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a0012dce25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7f8545b117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7f8545b117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Echo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96cb96ec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996cb96ec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Dingkun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9fee56710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9fee56710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996cb96e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996cb96e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996cb96ec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996cb96ec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9ef5a26e70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9ef5a26e70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7f8545b117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7f8545b117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996cb96ec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996cb96ec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Dingkun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996cb96ec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996cb96ec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Dingkun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7f8545b117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7f8545b117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7f8545b117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7f8545b117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7f8545b11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7f8545b11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Pooja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9ef5a26e7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9ef5a26e7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9fee56710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9fee56710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996cb96ec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996cb96ec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Pooja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 - WHO, Kaggle, World Bank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data - searched for sources (data didn’t match, probably differences in data collection and calculation)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 - economical, societal, health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a0e039597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a0e039597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996cb96ec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996cb96ec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9fee56710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9fee56710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9ef5a26e70_1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9ef5a26e70_1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9fee56710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9fee56710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996cb96ec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996cb96ec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 expectancy is lowest in west and south asia and africa, highest in europe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Pooja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7f8545b1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7f8545b1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 priori variables - interests, representation for each of social, health and economic factors and correlation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Pooja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9c8ef820e0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9c8ef820e0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Pooja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996cb96ec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996cb96ec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Pooja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Relationship Id="rId4" Type="http://schemas.openxmlformats.org/officeDocument/2006/relationships/image" Target="../media/image16.jpg"/><Relationship Id="rId5" Type="http://schemas.openxmlformats.org/officeDocument/2006/relationships/image" Target="../media/image34.jpg"/><Relationship Id="rId6" Type="http://schemas.openxmlformats.org/officeDocument/2006/relationships/image" Target="../media/image14.jpg"/><Relationship Id="rId7" Type="http://schemas.openxmlformats.org/officeDocument/2006/relationships/image" Target="../media/image21.jpg"/><Relationship Id="rId8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2.jpg"/><Relationship Id="rId6" Type="http://schemas.openxmlformats.org/officeDocument/2006/relationships/hyperlink" Target="https://www.kaggle.com/datasets/kumarajarshi/life-expectancy-who" TargetMode="External"/><Relationship Id="rId7" Type="http://schemas.openxmlformats.org/officeDocument/2006/relationships/hyperlink" Target="https://data.worldbank.org/indicator/SP.POP.TOT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75" y="-7750"/>
            <a:ext cx="9143986" cy="51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latin typeface="Nunito SemiBold"/>
                <a:ea typeface="Nunito SemiBold"/>
                <a:cs typeface="Nunito SemiBold"/>
                <a:sym typeface="Nunito SemiBold"/>
              </a:rPr>
              <a:t>Global Life Expectancy </a:t>
            </a:r>
            <a:endParaRPr sz="51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latin typeface="Nunito SemiBold"/>
                <a:ea typeface="Nunito SemiBold"/>
                <a:cs typeface="Nunito SemiBold"/>
                <a:sym typeface="Nunito SemiBold"/>
              </a:rPr>
              <a:t>and Related Factors </a:t>
            </a:r>
            <a:endParaRPr sz="51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291325"/>
            <a:ext cx="85206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December</a:t>
            </a: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 1st, 2022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Light"/>
                <a:ea typeface="Nunito Light"/>
                <a:cs typeface="Nunito Light"/>
                <a:sym typeface="Nunito Light"/>
              </a:rPr>
              <a:t>Pooja Kabber, Echo Chen, Dingkun Yang, Andrew Kroening</a:t>
            </a:r>
            <a:endParaRPr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Question #1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Model Validity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50" y="1167975"/>
            <a:ext cx="2969624" cy="1834799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75" y="1167975"/>
            <a:ext cx="2969624" cy="1834803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850" y="3156300"/>
            <a:ext cx="2969603" cy="1834799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88" y="3146676"/>
            <a:ext cx="2969599" cy="1834773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 Medium"/>
                <a:ea typeface="Nunito Medium"/>
                <a:cs typeface="Nunito Medium"/>
                <a:sym typeface="Nunito Medium"/>
              </a:rPr>
              <a:t>Life Expectancy depends on </a:t>
            </a:r>
            <a:endParaRPr sz="16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Adult Mortality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Medium"/>
              <a:buChar char="○"/>
            </a:pPr>
            <a:r>
              <a:rPr lang="en" sz="1600">
                <a:latin typeface="Nunito Medium"/>
                <a:ea typeface="Nunito Medium"/>
                <a:cs typeface="Nunito Medium"/>
                <a:sym typeface="Nunito Medium"/>
              </a:rPr>
              <a:t>probability of dying between 15 and 60 per 1000 people</a:t>
            </a:r>
            <a:endParaRPr sz="16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Total Expenditure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Medium"/>
              <a:buChar char="○"/>
            </a:pPr>
            <a:r>
              <a:rPr lang="en" sz="1600">
                <a:latin typeface="Nunito Medium"/>
                <a:ea typeface="Nunito Medium"/>
                <a:cs typeface="Nunito Medium"/>
                <a:sym typeface="Nunito Medium"/>
              </a:rPr>
              <a:t>% of govt expenditure on health</a:t>
            </a:r>
            <a:endParaRPr sz="16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HIV.AIDS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Medium"/>
              <a:buChar char="○"/>
            </a:pPr>
            <a:r>
              <a:rPr lang="en" sz="1600">
                <a:latin typeface="Nunito Medium"/>
                <a:ea typeface="Nunito Medium"/>
                <a:cs typeface="Nunito Medium"/>
                <a:sym typeface="Nunito Medium"/>
              </a:rPr>
              <a:t>deaths per 1000 for 0-4 year olds</a:t>
            </a:r>
            <a:endParaRPr sz="16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BMI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Medium"/>
              <a:buChar char="○"/>
            </a:pPr>
            <a:r>
              <a:rPr lang="en" sz="1600">
                <a:latin typeface="Nunito Medium"/>
                <a:ea typeface="Nunito Medium"/>
                <a:cs typeface="Nunito Medium"/>
                <a:sym typeface="Nunito Medium"/>
              </a:rPr>
              <a:t>average BMI of whole population</a:t>
            </a:r>
            <a:endParaRPr sz="16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Schooling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Medium"/>
              <a:buChar char="○"/>
            </a:pPr>
            <a:r>
              <a:rPr lang="en" sz="1600">
                <a:latin typeface="Nunito Medium"/>
                <a:ea typeface="Nunito Medium"/>
                <a:cs typeface="Nunito Medium"/>
                <a:sym typeface="Nunito Medium"/>
              </a:rPr>
              <a:t>number of years of schooling</a:t>
            </a:r>
            <a:endParaRPr sz="1600"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Question #1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Model Result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/>
          <p:nvPr/>
        </p:nvSpPr>
        <p:spPr>
          <a:xfrm>
            <a:off x="5021575" y="2394400"/>
            <a:ext cx="3810600" cy="7851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75" y="1238900"/>
            <a:ext cx="4113152" cy="3428352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Question #1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Results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6" name="Google Shape;146;p24"/>
          <p:cNvSpPr/>
          <p:nvPr/>
        </p:nvSpPr>
        <p:spPr>
          <a:xfrm rot="-10796503">
            <a:off x="6763873" y="2512393"/>
            <a:ext cx="294900" cy="433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4572600" y="2372875"/>
            <a:ext cx="2119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Adults death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probability increase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  0.</a:t>
            </a:r>
            <a:r>
              <a:rPr lang="en" sz="1300">
                <a:solidFill>
                  <a:schemeClr val="dk1"/>
                </a:solidFill>
              </a:rPr>
              <a:t>1%</a:t>
            </a:r>
            <a:endParaRPr sz="1300"/>
          </a:p>
        </p:txBody>
      </p:sp>
      <p:sp>
        <p:nvSpPr>
          <p:cNvPr id="148" name="Google Shape;148;p24"/>
          <p:cNvSpPr txBox="1"/>
          <p:nvPr/>
        </p:nvSpPr>
        <p:spPr>
          <a:xfrm>
            <a:off x="7130375" y="2436600"/>
            <a:ext cx="211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Life expectancy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0.03 year (11 days)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/>
          <p:nvPr/>
        </p:nvSpPr>
        <p:spPr>
          <a:xfrm>
            <a:off x="5021575" y="2394400"/>
            <a:ext cx="3810600" cy="7851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Question #1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Results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234440"/>
            <a:ext cx="4114801" cy="34290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" name="Google Shape;156;p25"/>
          <p:cNvSpPr/>
          <p:nvPr/>
        </p:nvSpPr>
        <p:spPr>
          <a:xfrm>
            <a:off x="6763938" y="2512500"/>
            <a:ext cx="294900" cy="433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4572600" y="2372875"/>
            <a:ext cx="2119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General government expenditure on health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Rise </a:t>
            </a:r>
            <a:r>
              <a:rPr lang="en" sz="1300">
                <a:solidFill>
                  <a:schemeClr val="dk1"/>
                </a:solidFill>
              </a:rPr>
              <a:t>1%</a:t>
            </a:r>
            <a:endParaRPr sz="1300"/>
          </a:p>
        </p:txBody>
      </p:sp>
      <p:sp>
        <p:nvSpPr>
          <p:cNvPr id="158" name="Google Shape;158;p25"/>
          <p:cNvSpPr txBox="1"/>
          <p:nvPr/>
        </p:nvSpPr>
        <p:spPr>
          <a:xfrm>
            <a:off x="7130375" y="2436600"/>
            <a:ext cx="211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Life expectancy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0.03 year (11 days)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/>
          <p:nvPr/>
        </p:nvSpPr>
        <p:spPr>
          <a:xfrm>
            <a:off x="5021575" y="2394400"/>
            <a:ext cx="3810600" cy="7851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Question #1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Results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234440"/>
            <a:ext cx="4114801" cy="34290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26"/>
          <p:cNvSpPr/>
          <p:nvPr/>
        </p:nvSpPr>
        <p:spPr>
          <a:xfrm rot="-10796499">
            <a:off x="6764224" y="2512359"/>
            <a:ext cx="294600" cy="433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 txBox="1"/>
          <p:nvPr/>
        </p:nvSpPr>
        <p:spPr>
          <a:xfrm>
            <a:off x="4572600" y="2372875"/>
            <a:ext cx="2119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(0-4 yrs) HIV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death rates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Rise 0.1%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</p:txBody>
      </p:sp>
      <p:sp>
        <p:nvSpPr>
          <p:cNvPr id="168" name="Google Shape;168;p26"/>
          <p:cNvSpPr txBox="1"/>
          <p:nvPr/>
        </p:nvSpPr>
        <p:spPr>
          <a:xfrm>
            <a:off x="7130375" y="2436600"/>
            <a:ext cx="211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Life expectancy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1.04 year (380 days)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60" y="1234450"/>
            <a:ext cx="4114801" cy="342967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5021575" y="2394400"/>
            <a:ext cx="3810600" cy="7851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Question #1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Results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234440"/>
            <a:ext cx="4114801" cy="34290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" name="Google Shape;177;p27"/>
          <p:cNvSpPr/>
          <p:nvPr/>
        </p:nvSpPr>
        <p:spPr>
          <a:xfrm>
            <a:off x="6763938" y="2512500"/>
            <a:ext cx="294900" cy="433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 txBox="1"/>
          <p:nvPr/>
        </p:nvSpPr>
        <p:spPr>
          <a:xfrm>
            <a:off x="4572600" y="2372875"/>
            <a:ext cx="2119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BMI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Increase one unit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</p:txBody>
      </p:sp>
      <p:sp>
        <p:nvSpPr>
          <p:cNvPr id="179" name="Google Shape;179;p27"/>
          <p:cNvSpPr txBox="1"/>
          <p:nvPr/>
        </p:nvSpPr>
        <p:spPr>
          <a:xfrm>
            <a:off x="7130375" y="2436600"/>
            <a:ext cx="211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Life expectancy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0.04 year (  17 days)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60" y="1234450"/>
            <a:ext cx="4114801" cy="342967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4985325" y="1062950"/>
            <a:ext cx="3810600" cy="7851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8"/>
          <p:cNvSpPr txBox="1"/>
          <p:nvPr/>
        </p:nvSpPr>
        <p:spPr>
          <a:xfrm>
            <a:off x="6507725" y="4861725"/>
            <a:ext cx="321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</a:rPr>
              <a:t>Source ：Humandevelopmentreports</a:t>
            </a:r>
            <a:endParaRPr sz="1000">
              <a:solidFill>
                <a:srgbClr val="B7B7B7"/>
              </a:solidFill>
            </a:endParaRPr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937" y="2015877"/>
            <a:ext cx="3443425" cy="2582569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" name="Google Shape;188;p28"/>
          <p:cNvSpPr/>
          <p:nvPr/>
        </p:nvSpPr>
        <p:spPr>
          <a:xfrm rot="10800000">
            <a:off x="6667000" y="1238900"/>
            <a:ext cx="294900" cy="433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 txBox="1"/>
          <p:nvPr/>
        </p:nvSpPr>
        <p:spPr>
          <a:xfrm>
            <a:off x="4858275" y="967500"/>
            <a:ext cx="1585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Years of schooling rise by 1 year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7281900" y="1163000"/>
            <a:ext cx="1862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Life expectancy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0.18 year (64 days)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98" y="3131500"/>
            <a:ext cx="4486125" cy="14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/>
        </p:nvSpPr>
        <p:spPr>
          <a:xfrm>
            <a:off x="1760575" y="45318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Year of schooling 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93" name="Google Shape;193;p28"/>
          <p:cNvSpPr txBox="1"/>
          <p:nvPr/>
        </p:nvSpPr>
        <p:spPr>
          <a:xfrm rot="-5400000">
            <a:off x="-458050" y="3483875"/>
            <a:ext cx="1418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</a:rPr>
              <a:t>Life expectancy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Question #1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Results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34815">
            <a:off x="562375" y="2110440"/>
            <a:ext cx="4009625" cy="649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636862">
            <a:off x="694287" y="2163090"/>
            <a:ext cx="4009625" cy="649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/>
          <p:nvPr/>
        </p:nvSpPr>
        <p:spPr>
          <a:xfrm>
            <a:off x="5232175" y="1251400"/>
            <a:ext cx="3600000" cy="7851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Question #1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Results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" y="1234440"/>
            <a:ext cx="4114801" cy="34290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" name="Google Shape;204;p29"/>
          <p:cNvSpPr/>
          <p:nvPr/>
        </p:nvSpPr>
        <p:spPr>
          <a:xfrm>
            <a:off x="6763938" y="1369500"/>
            <a:ext cx="294900" cy="433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9"/>
          <p:cNvSpPr txBox="1"/>
          <p:nvPr/>
        </p:nvSpPr>
        <p:spPr>
          <a:xfrm>
            <a:off x="5116925" y="1229875"/>
            <a:ext cx="1575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Year of Schooling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Rise  one year </a:t>
            </a:r>
            <a:r>
              <a:rPr lang="en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</p:txBody>
      </p:sp>
      <p:sp>
        <p:nvSpPr>
          <p:cNvPr id="206" name="Google Shape;206;p29"/>
          <p:cNvSpPr txBox="1"/>
          <p:nvPr/>
        </p:nvSpPr>
        <p:spPr>
          <a:xfrm>
            <a:off x="7130375" y="1293600"/>
            <a:ext cx="211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Life expectancy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1.18 year ( 431 days)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60" y="1234450"/>
            <a:ext cx="4114801" cy="342967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8" name="Google Shape;208;p29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8625" y="2661050"/>
            <a:ext cx="2398050" cy="20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nior woman swimmer preparing for swim indoors in public swimming pool, looking at camera. - health ストックフォトと画像"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600" y="1018113"/>
            <a:ext cx="2743200" cy="18288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" name="Google Shape;21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Question #2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Introduction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1666950" y="4735675"/>
            <a:ext cx="58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Developed vs. Developing - What are the drivers?</a:t>
            </a:r>
            <a:endParaRPr i="1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7" name="Google Shape;217;p30"/>
          <p:cNvPicPr preferRelativeResize="0"/>
          <p:nvPr/>
        </p:nvPicPr>
        <p:blipFill rotWithShape="1">
          <a:blip r:embed="rId4">
            <a:alphaModFix/>
          </a:blip>
          <a:srcRect b="0" l="0" r="50308" t="0"/>
          <a:stretch/>
        </p:blipFill>
        <p:spPr>
          <a:xfrm>
            <a:off x="3201424" y="1017725"/>
            <a:ext cx="2741151" cy="18296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'Developed' and 'Developing'" id="218" name="Google Shape;218;p30" title="'Developed' and 'Developing'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3600" y="2843784"/>
            <a:ext cx="2743201" cy="1831931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ソーラーパネルを rural ラオス - developing country ストックフォトと画像" id="219" name="Google Shape;21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0400" y="2843784"/>
            <a:ext cx="2743200" cy="18288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rowds of people on rue sainte-catherine shopping street in bordeaux, france - population ストックフォトと画像" id="220" name="Google Shape;22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" y="1017732"/>
            <a:ext cx="2744399" cy="1829592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education concept - education ストックフォトと画像" id="221" name="Google Shape;22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" y="2843784"/>
            <a:ext cx="2743200" cy="18288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Questio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 #2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Introduction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182250" y="967700"/>
            <a:ext cx="877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"How did disease and mortality rates, along with national economic factors, contribute to a country's development status in 2014?"</a:t>
            </a:r>
            <a:endParaRPr i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4157375" y="2678200"/>
            <a:ext cx="28350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Option: Can replace with a *good* graph of developed/developing data</a:t>
            </a:r>
            <a:endParaRPr/>
          </a:p>
        </p:txBody>
      </p:sp>
      <p:pic>
        <p:nvPicPr>
          <p:cNvPr id="229" name="Google Shape;229;p31"/>
          <p:cNvPicPr preferRelativeResize="0"/>
          <p:nvPr/>
        </p:nvPicPr>
        <p:blipFill rotWithShape="1">
          <a:blip r:embed="rId3">
            <a:alphaModFix/>
          </a:blip>
          <a:srcRect b="20089" l="12738" r="10195" t="21170"/>
          <a:stretch/>
        </p:blipFill>
        <p:spPr>
          <a:xfrm>
            <a:off x="1326000" y="1706600"/>
            <a:ext cx="6492000" cy="29142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0" name="Google Shape;230;p31"/>
          <p:cNvSpPr txBox="1"/>
          <p:nvPr/>
        </p:nvSpPr>
        <p:spPr>
          <a:xfrm>
            <a:off x="1326000" y="4614002"/>
            <a:ext cx="649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Developed (Dark) vs. Developing (Light) Countries</a:t>
            </a:r>
            <a:endParaRPr i="1" sz="11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58425" y="1152475"/>
            <a:ext cx="5291400" cy="3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Global life expectancy is increasing as a trend. It is a </a:t>
            </a: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possible</a:t>
            </a: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 indicator for the overall quality of life in a society.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71450" lvl="0" marL="17145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Some countries/regions still lag in this metric, and there is some evidence that economics is involved.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71450" lvl="0" marL="17145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Need more understanding to drive “high-payoff” policy recommendations.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71450" lvl="0" marL="17145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We seek to determine if we can find areas for countries to invest in to improve quality of life.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Introduction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Motivation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974" y="399125"/>
            <a:ext cx="3538326" cy="2214976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1700" y="2386850"/>
            <a:ext cx="3779602" cy="2594051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idx="1" type="body"/>
          </p:nvPr>
        </p:nvSpPr>
        <p:spPr>
          <a:xfrm>
            <a:off x="158425" y="1152475"/>
            <a:ext cx="87516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100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L</a:t>
            </a: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ogistic Regression 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236" name="Google Shape;23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Question #2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Methods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7" name="Google Shape;237;p32"/>
          <p:cNvSpPr/>
          <p:nvPr/>
        </p:nvSpPr>
        <p:spPr>
          <a:xfrm>
            <a:off x="4209600" y="789975"/>
            <a:ext cx="4622700" cy="4017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Health</a:t>
            </a:r>
            <a:endParaRPr>
              <a:solidFill>
                <a:srgbClr val="FF99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Nunito"/>
                <a:ea typeface="Nunito"/>
                <a:cs typeface="Nunito"/>
                <a:sym typeface="Nunito"/>
              </a:rPr>
              <a:t>Life Expectancy</a:t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Nunito"/>
                <a:ea typeface="Nunito"/>
                <a:cs typeface="Nunito"/>
                <a:sym typeface="Nunito"/>
              </a:rPr>
              <a:t>Body Mass Index (Average)</a:t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Nunito"/>
                <a:ea typeface="Nunito"/>
                <a:cs typeface="Nunito"/>
                <a:sym typeface="Nunito"/>
              </a:rPr>
              <a:t>HIV/AIDS Fatalities</a:t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Social</a:t>
            </a:r>
            <a:endParaRPr b="1" sz="1600" u="sng">
              <a:solidFill>
                <a:srgbClr val="FF99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Average Years of Schooling</a:t>
            </a:r>
            <a:endParaRPr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Population (Est.)</a:t>
            </a:r>
            <a:endParaRPr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Development Status</a:t>
            </a:r>
            <a:endParaRPr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Economic</a:t>
            </a:r>
            <a:endParaRPr b="1" sz="1600" u="sng">
              <a:solidFill>
                <a:srgbClr val="FF99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Income Composition of Resources</a:t>
            </a:r>
            <a:endParaRPr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Gross Domestic Product (GDP)</a:t>
            </a:r>
            <a:endParaRPr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Government Expenditure on Health (% GDP)</a:t>
            </a:r>
            <a:endParaRPr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38" name="Google Shape;238;p32"/>
          <p:cNvCxnSpPr/>
          <p:nvPr/>
        </p:nvCxnSpPr>
        <p:spPr>
          <a:xfrm>
            <a:off x="1931950" y="2201325"/>
            <a:ext cx="2177700" cy="822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39" name="Google Shape;239;p32"/>
          <p:cNvSpPr txBox="1"/>
          <p:nvPr>
            <p:ph idx="1" type="body"/>
          </p:nvPr>
        </p:nvSpPr>
        <p:spPr>
          <a:xfrm>
            <a:off x="158425" y="1920825"/>
            <a:ext cx="2175300" cy="17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Used </a:t>
            </a:r>
            <a:r>
              <a:rPr i="1" lang="en">
                <a:latin typeface="Nunito Medium"/>
                <a:ea typeface="Nunito Medium"/>
                <a:cs typeface="Nunito Medium"/>
                <a:sym typeface="Nunito Medium"/>
              </a:rPr>
              <a:t>a priori </a:t>
            </a:r>
            <a:endParaRPr i="1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variable selection 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to target specific 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areas.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idx="1" type="body"/>
          </p:nvPr>
        </p:nvSpPr>
        <p:spPr>
          <a:xfrm>
            <a:off x="0" y="1572847"/>
            <a:ext cx="5291400" cy="3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71450" lvl="0" marL="17145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Overall model results were positive, we found high degrees of accuracy (&gt; 95%).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71450" lvl="0" marL="17145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We have difficulty establishing exactly what Income Composition of Resources consists of.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245" name="Google Shape;24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Question #2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Results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246" name="Google Shape;246;p33"/>
          <p:cNvGraphicFramePr/>
          <p:nvPr/>
        </p:nvGraphicFramePr>
        <p:xfrm>
          <a:off x="5332450" y="1191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{686F8FC3-3182-49C2-93ED-891761FE982A}</a:tableStyleId>
              </a:tblPr>
              <a:tblGrid>
                <a:gridCol w="1724000"/>
                <a:gridCol w="836850"/>
                <a:gridCol w="1058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Variable</a:t>
                      </a:r>
                      <a:endParaRPr b="1"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P-Value</a:t>
                      </a:r>
                      <a:endParaRPr b="1"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Odds Change</a:t>
                      </a:r>
                      <a:endParaRPr b="1"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Std. Income Composition of Resources</a:t>
                      </a:r>
                      <a:endParaRPr b="1"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FF00">
                        <a:alpha val="190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&lt; 0.01</a:t>
                      </a:r>
                      <a:endParaRPr b="1"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FF00">
                        <a:alpha val="190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1.55</a:t>
                      </a:r>
                      <a:endParaRPr b="1"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2EFF00">
                        <a:alpha val="1905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Log GDP per Capita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0.14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0.68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Gov. Expenditure on Healthcare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0.17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1.27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BMI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0.23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0.97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Log Population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0.26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0.71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Life Expectancy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0.59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0.93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Years of Schooling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0.59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1.31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HIV/Aids Deaths per 1000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&gt; 0.99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descr="File:Up green arrow.png - Wikimedia Commons"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3288" y="1704863"/>
            <a:ext cx="282100" cy="39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Up green arrow.png - Wikimedia Commons" id="248" name="Google Shape;248;p33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6693288" y="2490413"/>
            <a:ext cx="282100" cy="39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Up green arrow.png - Wikimedia Commons" id="249" name="Google Shape;249;p33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6693288" y="4072138"/>
            <a:ext cx="282100" cy="39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Down red arrow.png - Wikimedia Commons" id="250" name="Google Shape;250;p33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6703388" y="2017850"/>
            <a:ext cx="261925" cy="369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Down red arrow.png - Wikimedia Commons" id="251" name="Google Shape;251;p33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6703388" y="2929150"/>
            <a:ext cx="261925" cy="369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Down red arrow.png - Wikimedia Commons" id="252" name="Google Shape;252;p33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6703388" y="3339375"/>
            <a:ext cx="261925" cy="369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Down red arrow.png - Wikimedia Commons" id="253" name="Google Shape;253;p33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6703388" y="3691150"/>
            <a:ext cx="261925" cy="36976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 txBox="1"/>
          <p:nvPr/>
        </p:nvSpPr>
        <p:spPr>
          <a:xfrm>
            <a:off x="72075" y="1191850"/>
            <a:ext cx="49221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 sz="1800">
                <a:solidFill>
                  <a:schemeClr val="dk2"/>
                </a:solidFill>
                <a:latin typeface="Nunito Medium"/>
                <a:ea typeface="Nunito Medium"/>
                <a:cs typeface="Nunito Medium"/>
                <a:sym typeface="Nunito Medium"/>
              </a:rPr>
              <a:t>Of all our predictors, only Income Composition of Resources yielded a significant p-value.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idx="1" type="body"/>
          </p:nvPr>
        </p:nvSpPr>
        <p:spPr>
          <a:xfrm>
            <a:off x="167800" y="4012450"/>
            <a:ext cx="8851800" cy="8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We suspect Income Composition of Resources is a re-branded Human Development Index, which would make the results insipid.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260" name="Google Shape;26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Question #2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Results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61" name="Google Shape;261;p34"/>
          <p:cNvGrpSpPr/>
          <p:nvPr/>
        </p:nvGrpSpPr>
        <p:grpSpPr>
          <a:xfrm>
            <a:off x="171250" y="977771"/>
            <a:ext cx="8902400" cy="4193854"/>
            <a:chOff x="0" y="384746"/>
            <a:chExt cx="8902400" cy="4193854"/>
          </a:xfrm>
        </p:grpSpPr>
        <p:pic>
          <p:nvPicPr>
            <p:cNvPr id="262" name="Google Shape;26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384746"/>
              <a:ext cx="8832302" cy="300632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63" name="Google Shape;263;p34"/>
            <p:cNvSpPr txBox="1"/>
            <p:nvPr/>
          </p:nvSpPr>
          <p:spPr>
            <a:xfrm>
              <a:off x="2988800" y="4224600"/>
              <a:ext cx="5913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https://www.kaggle.com/datasets/kumarajarshi/life-expectancy-who/discussion/192631</a:t>
              </a:r>
              <a:endParaRPr i="1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158425" y="1152475"/>
            <a:ext cx="5291400" cy="3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After triaging the Income Composition variable, we determined it was troublesome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71450" lvl="0" marL="17145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Dropped this variable and re-ran the model with the remaining predictors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71450" lvl="0" marL="171450" rtl="0" algn="l">
              <a:spcBef>
                <a:spcPts val="1000"/>
              </a:spcBef>
              <a:spcAft>
                <a:spcPts val="100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It turns out education is a great indicator when identify whether the country is developing or developed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269" name="Google Shape;26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Question #2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Final Results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270" name="Google Shape;270;p35"/>
          <p:cNvGraphicFramePr/>
          <p:nvPr/>
        </p:nvGraphicFramePr>
        <p:xfrm>
          <a:off x="5332450" y="1191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{686F8FC3-3182-49C2-93ED-891761FE982A}</a:tableStyleId>
              </a:tblPr>
              <a:tblGrid>
                <a:gridCol w="1724000"/>
                <a:gridCol w="836850"/>
                <a:gridCol w="1058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Variable</a:t>
                      </a:r>
                      <a:endParaRPr b="1"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P-Value</a:t>
                      </a:r>
                      <a:endParaRPr b="1"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Odds Change</a:t>
                      </a:r>
                      <a:endParaRPr b="1"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Years of Schooling</a:t>
                      </a:r>
                      <a:endParaRPr b="1"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FF00">
                        <a:alpha val="190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0.02</a:t>
                      </a:r>
                      <a:endParaRPr b="1"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FF00">
                        <a:alpha val="190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2.39</a:t>
                      </a:r>
                      <a:endParaRPr b="1"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EFF00">
                        <a:alpha val="1905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Life Expectancy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0.06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1.21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Log Population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0.13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0.68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BMI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0.25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0.97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Gov. Expenditure on Healthcare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0.27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1.17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Log GDP per Capita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0.33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0.77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HIV/Aids Deaths per 1000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 &gt; 0.99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-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pic>
        <p:nvPicPr>
          <p:cNvPr descr="File:Up green arrow.png - Wikimedia Commons" id="271" name="Google Shape;2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3238" y="1595913"/>
            <a:ext cx="282100" cy="39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Up green arrow.png - Wikimedia Commons" id="272" name="Google Shape;272;p3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6643250" y="1994200"/>
            <a:ext cx="282100" cy="39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Up green arrow.png - Wikimedia Commons" id="273" name="Google Shape;273;p3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6643250" y="3148950"/>
            <a:ext cx="282100" cy="39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Down red arrow.png - Wikimedia Commons" id="274" name="Google Shape;274;p35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643250" y="2334850"/>
            <a:ext cx="261925" cy="369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Down red arrow.png - Wikimedia Commons" id="275" name="Google Shape;275;p35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643250" y="2715850"/>
            <a:ext cx="261925" cy="369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Down red arrow.png - Wikimedia Commons" id="276" name="Google Shape;276;p35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653325" y="3610550"/>
            <a:ext cx="261930" cy="36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Question #2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Assessment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2" name="Google Shape;282;p36"/>
          <p:cNvSpPr txBox="1"/>
          <p:nvPr/>
        </p:nvSpPr>
        <p:spPr>
          <a:xfrm rot="-5400000">
            <a:off x="3435675" y="2138200"/>
            <a:ext cx="23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True Positive Rate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83" name="Google Shape;283;p36"/>
          <p:cNvSpPr txBox="1"/>
          <p:nvPr/>
        </p:nvSpPr>
        <p:spPr>
          <a:xfrm>
            <a:off x="5373125" y="3518500"/>
            <a:ext cx="312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1 - </a:t>
            </a:r>
            <a:r>
              <a:rPr lang="en">
                <a:solidFill>
                  <a:srgbClr val="990000"/>
                </a:solidFill>
              </a:rPr>
              <a:t>True Negative Rate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4815975" y="4027725"/>
            <a:ext cx="413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Prediction Accuracy Curve for Final Fitted Model </a:t>
            </a:r>
            <a:endParaRPr i="1"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with cut-off at 0.232 (“best” option)</a:t>
            </a:r>
            <a:endParaRPr i="1"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5" name="Google Shape;285;p36"/>
          <p:cNvPicPr preferRelativeResize="0"/>
          <p:nvPr/>
        </p:nvPicPr>
        <p:blipFill rotWithShape="1">
          <a:blip r:embed="rId3">
            <a:alphaModFix/>
          </a:blip>
          <a:srcRect b="14060" l="8509" r="4389" t="7211"/>
          <a:stretch/>
        </p:blipFill>
        <p:spPr>
          <a:xfrm>
            <a:off x="4815975" y="1315250"/>
            <a:ext cx="4097002" cy="22219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286" name="Google Shape;286;p36"/>
          <p:cNvGraphicFramePr/>
          <p:nvPr/>
        </p:nvGraphicFramePr>
        <p:xfrm>
          <a:off x="653800" y="159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{686F8FC3-3182-49C2-93ED-891761FE982A}</a:tableStyleId>
              </a:tblPr>
              <a:tblGrid>
                <a:gridCol w="1075625"/>
                <a:gridCol w="1246175"/>
                <a:gridCol w="1160900"/>
              </a:tblGrid>
              <a:tr h="49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True Developed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True Developing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834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Pred.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Developed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11</a:t>
                      </a:r>
                      <a:endParaRPr sz="15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5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  <a:tr h="834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Pred.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Developing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Nunito"/>
                          <a:ea typeface="Nunito"/>
                          <a:cs typeface="Nunito"/>
                          <a:sym typeface="Nunito"/>
                        </a:rPr>
                        <a:t>8</a:t>
                      </a:r>
                      <a:endParaRPr sz="15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105</a:t>
                      </a:r>
                      <a:endParaRPr sz="15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287" name="Google Shape;287;p36"/>
          <p:cNvSpPr txBox="1"/>
          <p:nvPr/>
        </p:nvSpPr>
        <p:spPr>
          <a:xfrm>
            <a:off x="653800" y="1158100"/>
            <a:ext cx="348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Confusion Matrix </a:t>
            </a:r>
            <a:endParaRPr b="1" sz="1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8" name="Google Shape;288;p36"/>
          <p:cNvSpPr txBox="1"/>
          <p:nvPr/>
        </p:nvSpPr>
        <p:spPr>
          <a:xfrm>
            <a:off x="653800" y="4109450"/>
            <a:ext cx="348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95% C.I. of Accuracy: (0.83, 0.95)</a:t>
            </a:r>
            <a:endParaRPr i="1"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Question #2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Assessment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94" name="Google Shape;294;p37"/>
          <p:cNvGrpSpPr/>
          <p:nvPr/>
        </p:nvGrpSpPr>
        <p:grpSpPr>
          <a:xfrm>
            <a:off x="160675" y="1237249"/>
            <a:ext cx="4924428" cy="3275357"/>
            <a:chOff x="84677" y="1168687"/>
            <a:chExt cx="4920000" cy="3117309"/>
          </a:xfrm>
        </p:grpSpPr>
        <p:sp>
          <p:nvSpPr>
            <p:cNvPr id="295" name="Google Shape;295;p37"/>
            <p:cNvSpPr txBox="1"/>
            <p:nvPr/>
          </p:nvSpPr>
          <p:spPr>
            <a:xfrm>
              <a:off x="84677" y="3949096"/>
              <a:ext cx="4920000" cy="33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Out-of-Sample Test on Dataset of Year 2013</a:t>
              </a:r>
              <a:endParaRPr i="1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296" name="Google Shape;296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6935" y="1168687"/>
              <a:ext cx="4475490" cy="2685281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97" name="Google Shape;297;p37"/>
          <p:cNvGraphicFramePr/>
          <p:nvPr/>
        </p:nvGraphicFramePr>
        <p:xfrm>
          <a:off x="5349375" y="160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{686F8FC3-3182-49C2-93ED-891761FE982A}</a:tableStyleId>
              </a:tblPr>
              <a:tblGrid>
                <a:gridCol w="1075625"/>
                <a:gridCol w="1246175"/>
                <a:gridCol w="1160900"/>
              </a:tblGrid>
              <a:tr h="49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True Developed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True Developing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834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Pred.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Developed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16</a:t>
                      </a:r>
                      <a:endParaRPr sz="15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Nunito"/>
                          <a:ea typeface="Nunito"/>
                          <a:cs typeface="Nunito"/>
                          <a:sym typeface="Nunito"/>
                        </a:rPr>
                        <a:t>9</a:t>
                      </a:r>
                      <a:endParaRPr sz="15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  <a:tr h="834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Pred.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Developing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5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100</a:t>
                      </a:r>
                      <a:endParaRPr sz="15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298" name="Google Shape;298;p37"/>
          <p:cNvSpPr txBox="1"/>
          <p:nvPr/>
        </p:nvSpPr>
        <p:spPr>
          <a:xfrm>
            <a:off x="5349375" y="1161050"/>
            <a:ext cx="348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Confusion Matrix </a:t>
            </a:r>
            <a:endParaRPr b="1" sz="1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9" name="Google Shape;299;p37"/>
          <p:cNvSpPr txBox="1"/>
          <p:nvPr/>
        </p:nvSpPr>
        <p:spPr>
          <a:xfrm>
            <a:off x="5349375" y="4112400"/>
            <a:ext cx="348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95% C.I. of Accuracy: (0.84, 0.95)</a:t>
            </a:r>
            <a:endParaRPr i="1"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Question #2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Assessment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150" y="1349037"/>
            <a:ext cx="4837700" cy="2902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ducation concept - education ストックフォトと画像" id="306" name="Google Shape;3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0025" y="1017718"/>
            <a:ext cx="6023950" cy="401595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>
            <p:ph idx="1" type="body"/>
          </p:nvPr>
        </p:nvSpPr>
        <p:spPr>
          <a:xfrm>
            <a:off x="155450" y="1152475"/>
            <a:ext cx="5448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162877" lvl="0" marL="17145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Interaction between Development Status and HIV for Life Expectancy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39382" lvl="1" marL="342900" rtl="0" algn="l">
              <a:spcBef>
                <a:spcPts val="1000"/>
              </a:spcBef>
              <a:spcAft>
                <a:spcPts val="0"/>
              </a:spcAft>
              <a:buSzPct val="100000"/>
              <a:buFont typeface="Nunito Medium"/>
              <a:buChar char="○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Expected: better medical care and higher life expectancy in developed countries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62877" lvl="0" marL="17145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ct val="1000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Interaction between Development Status and Schooling for Life Expectancy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39382" lvl="1" marL="342900" rtl="0" algn="l">
              <a:spcBef>
                <a:spcPts val="1000"/>
              </a:spcBef>
              <a:spcAft>
                <a:spcPts val="0"/>
              </a:spcAft>
              <a:buSzPct val="100000"/>
              <a:buFont typeface="Nunito Medium"/>
              <a:buChar char="○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Expected: more schooling may not have an effect on life expectancy for developed countries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62877" lvl="0" marL="17145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ct val="1000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Explore the influence of the region/continent and find a way to include this in a future analysis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62877" lvl="0" marL="17145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ct val="1000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Changes in our categories over time. HDI is going up consistently, but still a lot of developing countries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312" name="Google Shape;31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Conclusion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What should we explore further?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3" name="Google Shape;3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4950" y="1073875"/>
            <a:ext cx="2268698" cy="1890951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4" name="Google Shape;31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4951" y="3087677"/>
            <a:ext cx="2268698" cy="1890946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Conclusion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Limitations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0" name="Google Shape;320;p40"/>
          <p:cNvSpPr/>
          <p:nvPr/>
        </p:nvSpPr>
        <p:spPr>
          <a:xfrm flipH="1" rot="711236">
            <a:off x="6781212" y="23224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40"/>
          <p:cNvGrpSpPr/>
          <p:nvPr/>
        </p:nvGrpSpPr>
        <p:grpSpPr>
          <a:xfrm>
            <a:off x="7186375" y="2378444"/>
            <a:ext cx="1712700" cy="1002115"/>
            <a:chOff x="5796625" y="2770398"/>
            <a:chExt cx="1712700" cy="1002115"/>
          </a:xfrm>
        </p:grpSpPr>
        <p:sp>
          <p:nvSpPr>
            <p:cNvPr id="322" name="Google Shape;322;p40"/>
            <p:cNvSpPr/>
            <p:nvPr/>
          </p:nvSpPr>
          <p:spPr>
            <a:xfrm rot="-1789476">
              <a:off x="6572742" y="2799672"/>
              <a:ext cx="160451" cy="160451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0"/>
            <p:cNvSpPr txBox="1"/>
            <p:nvPr/>
          </p:nvSpPr>
          <p:spPr>
            <a:xfrm>
              <a:off x="5840875" y="3106204"/>
              <a:ext cx="1624200" cy="6663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 Analyzed</a:t>
              </a:r>
              <a:endParaRPr b="1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Orange Team</a:t>
              </a:r>
              <a:endParaRPr b="1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5" name="Google Shape;325;p40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40"/>
          <p:cNvSpPr/>
          <p:nvPr/>
        </p:nvSpPr>
        <p:spPr>
          <a:xfrm rot="-711236">
            <a:off x="5500138" y="23224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40"/>
          <p:cNvGrpSpPr/>
          <p:nvPr/>
        </p:nvGrpSpPr>
        <p:grpSpPr>
          <a:xfrm>
            <a:off x="5933300" y="1305872"/>
            <a:ext cx="1712700" cy="1018154"/>
            <a:chOff x="4409300" y="1219942"/>
            <a:chExt cx="1712700" cy="1018154"/>
          </a:xfrm>
        </p:grpSpPr>
        <p:sp>
          <p:nvSpPr>
            <p:cNvPr id="328" name="Google Shape;328;p40"/>
            <p:cNvSpPr/>
            <p:nvPr/>
          </p:nvSpPr>
          <p:spPr>
            <a:xfrm rot="-1789476">
              <a:off x="5185416" y="2048370"/>
              <a:ext cx="160451" cy="160451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0" name="Google Shape;330;p40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1" name="Google Shape;331;p40"/>
            <p:cNvSpPr txBox="1"/>
            <p:nvPr/>
          </p:nvSpPr>
          <p:spPr>
            <a:xfrm>
              <a:off x="4453550" y="1257146"/>
              <a:ext cx="1624200" cy="661800"/>
            </a:xfrm>
            <a:prstGeom prst="rect">
              <a:avLst/>
            </a:prstGeom>
            <a:solidFill>
              <a:srgbClr val="A4C2F4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Dataset Constructed</a:t>
              </a:r>
              <a:endParaRPr b="1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Kaggle</a:t>
              </a:r>
              <a:endParaRPr b="1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2" name="Google Shape;332;p40"/>
          <p:cNvSpPr/>
          <p:nvPr/>
        </p:nvSpPr>
        <p:spPr>
          <a:xfrm flipH="1" rot="711236">
            <a:off x="4208458" y="2322401"/>
            <a:ext cx="1350909" cy="57662"/>
          </a:xfrm>
          <a:prstGeom prst="roundRect">
            <a:avLst>
              <a:gd fmla="val 50000" name="adj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40"/>
          <p:cNvGrpSpPr/>
          <p:nvPr/>
        </p:nvGrpSpPr>
        <p:grpSpPr>
          <a:xfrm>
            <a:off x="3390075" y="1305872"/>
            <a:ext cx="1712700" cy="1018154"/>
            <a:chOff x="1637475" y="1219942"/>
            <a:chExt cx="1712700" cy="1018154"/>
          </a:xfrm>
        </p:grpSpPr>
        <p:sp>
          <p:nvSpPr>
            <p:cNvPr id="334" name="Google Shape;334;p40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0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0"/>
            <p:cNvSpPr txBox="1"/>
            <p:nvPr/>
          </p:nvSpPr>
          <p:spPr>
            <a:xfrm>
              <a:off x="1681725" y="1257146"/>
              <a:ext cx="16242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Collected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Country of Origin</a:t>
              </a:r>
              <a:endParaRPr b="1" sz="1100">
                <a:solidFill>
                  <a:srgbClr val="FFFFFF"/>
                </a:solidFill>
              </a:endParaRPr>
            </a:p>
          </p:txBody>
        </p:sp>
        <p:sp>
          <p:nvSpPr>
            <p:cNvPr id="337" name="Google Shape;337;p40"/>
            <p:cNvSpPr/>
            <p:nvPr/>
          </p:nvSpPr>
          <p:spPr>
            <a:xfrm rot="-1789476">
              <a:off x="2410765" y="20483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40"/>
          <p:cNvGrpSpPr/>
          <p:nvPr/>
        </p:nvGrpSpPr>
        <p:grpSpPr>
          <a:xfrm>
            <a:off x="4676888" y="2378444"/>
            <a:ext cx="1712700" cy="1002115"/>
            <a:chOff x="3021975" y="2770398"/>
            <a:chExt cx="1712700" cy="1002115"/>
          </a:xfrm>
        </p:grpSpPr>
        <p:sp>
          <p:nvSpPr>
            <p:cNvPr id="339" name="Google Shape;339;p40"/>
            <p:cNvSpPr/>
            <p:nvPr/>
          </p:nvSpPr>
          <p:spPr>
            <a:xfrm rot="-1789476">
              <a:off x="3798091" y="27996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1155CC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0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solidFill>
              <a:srgbClr val="1155CC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Compiled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World Health Organization</a:t>
              </a:r>
              <a:endParaRPr b="1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1155CC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40"/>
          <p:cNvSpPr txBox="1"/>
          <p:nvPr>
            <p:ph idx="1" type="body"/>
          </p:nvPr>
        </p:nvSpPr>
        <p:spPr>
          <a:xfrm>
            <a:off x="158425" y="1152475"/>
            <a:ext cx="3231600" cy="3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After triaging the Income Composition variable we determined it was troublesome.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71450" lvl="0" marL="17145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There appears to be a “chain-of-custody” issue with data. Possibly changes as we go.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71450" lvl="0" marL="171450" rtl="0" algn="l">
              <a:spcBef>
                <a:spcPts val="1000"/>
              </a:spcBef>
              <a:spcAft>
                <a:spcPts val="100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Substantial amounts of missingness, especially population.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344" name="Google Shape;344;p40"/>
          <p:cNvSpPr txBox="1"/>
          <p:nvPr/>
        </p:nvSpPr>
        <p:spPr>
          <a:xfrm>
            <a:off x="3390025" y="3799125"/>
            <a:ext cx="5509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Approximation of Data P</a:t>
            </a:r>
            <a:r>
              <a:rPr i="1"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athway</a:t>
            </a:r>
            <a:r>
              <a:rPr i="1"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to Analysis</a:t>
            </a:r>
            <a:endParaRPr i="1"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 established where the data would be sourced from the WHO, but could not verify replacement data in all cases. Appear to be changes en route.</a:t>
            </a:r>
            <a:endParaRPr i="1"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"/>
          <p:cNvSpPr txBox="1"/>
          <p:nvPr>
            <p:ph idx="1" type="body"/>
          </p:nvPr>
        </p:nvSpPr>
        <p:spPr>
          <a:xfrm>
            <a:off x="158425" y="1152475"/>
            <a:ext cx="8859300" cy="3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solidFill>
                  <a:srgbClr val="FF9900"/>
                </a:solidFill>
                <a:latin typeface="Nunito Medium"/>
                <a:ea typeface="Nunito Medium"/>
                <a:cs typeface="Nunito Medium"/>
                <a:sym typeface="Nunito Medium"/>
              </a:rPr>
              <a:t>Our dataset had </a:t>
            </a:r>
            <a:endParaRPr>
              <a:solidFill>
                <a:srgbClr val="FF99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Nunito Medium"/>
                <a:ea typeface="Nunito Medium"/>
                <a:cs typeface="Nunito Medium"/>
                <a:sym typeface="Nunito Medium"/>
              </a:rPr>
              <a:t>limitations that we </a:t>
            </a:r>
            <a:endParaRPr>
              <a:solidFill>
                <a:srgbClr val="FF99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Nunito Medium"/>
                <a:ea typeface="Nunito Medium"/>
                <a:cs typeface="Nunito Medium"/>
                <a:sym typeface="Nunito Medium"/>
              </a:rPr>
              <a:t>did not anticipate </a:t>
            </a:r>
            <a:endParaRPr>
              <a:solidFill>
                <a:srgbClr val="FF99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Nunito Medium"/>
                <a:ea typeface="Nunito Medium"/>
                <a:cs typeface="Nunito Medium"/>
                <a:sym typeface="Nunito Medium"/>
              </a:rPr>
              <a:t>prior to the project.</a:t>
            </a:r>
            <a:endParaRPr>
              <a:solidFill>
                <a:srgbClr val="FF99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The biggest, and 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hardest to resolve, 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was the political 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definition of a country, 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and how that definition can change over time.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100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The map background and our dataset had different interpretations, some comical and some potentially confrontational.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350" name="Google Shape;35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Conclusion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Limitations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1" name="Google Shape;351;p41"/>
          <p:cNvPicPr preferRelativeResize="0"/>
          <p:nvPr/>
        </p:nvPicPr>
        <p:blipFill rotWithShape="1">
          <a:blip r:embed="rId3">
            <a:alphaModFix/>
          </a:blip>
          <a:srcRect b="19484" l="12880" r="10267" t="20172"/>
          <a:stretch/>
        </p:blipFill>
        <p:spPr>
          <a:xfrm>
            <a:off x="2786889" y="1304875"/>
            <a:ext cx="6078285" cy="2386213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14921" l="0" r="0" t="14928"/>
          <a:stretch/>
        </p:blipFill>
        <p:spPr>
          <a:xfrm>
            <a:off x="5678975" y="3790800"/>
            <a:ext cx="3142501" cy="12410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158425" y="1152475"/>
            <a:ext cx="5291400" cy="33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Data span years 2000 - 2015, with one observation per country for 21 variables.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71450" lvl="0" marL="17145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We chose to omit some missing values where we could not find what we felt was “high-fidelity” replacement data.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71450" lvl="0" marL="17145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Reduce to two subsets: one each for the years 2013 (out-of-sample) and 2014 (primary).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71450" lvl="0" marL="171450" rtl="0" algn="l">
              <a:spcBef>
                <a:spcPts val="1000"/>
              </a:spcBef>
              <a:spcAft>
                <a:spcPts val="100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Most variables are related to either economics, health or societal well-being.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Dataset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Overview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20938" l="0" r="0" t="18805"/>
          <a:stretch/>
        </p:blipFill>
        <p:spPr>
          <a:xfrm>
            <a:off x="5989563" y="2181331"/>
            <a:ext cx="2521325" cy="75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5">
            <a:alphaModFix/>
          </a:blip>
          <a:srcRect b="4589" l="0" r="0" t="0"/>
          <a:stretch/>
        </p:blipFill>
        <p:spPr>
          <a:xfrm>
            <a:off x="5509950" y="264600"/>
            <a:ext cx="3480550" cy="10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6874775" y="1414553"/>
            <a:ext cx="750900" cy="683700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6874775" y="3024022"/>
            <a:ext cx="750900" cy="683700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158425" y="4671450"/>
            <a:ext cx="583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Research data sources: </a:t>
            </a:r>
            <a:r>
              <a:rPr i="1" lang="en" sz="1200" u="sng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Life Expectancy (WHO) | Kaggle</a:t>
            </a:r>
            <a:r>
              <a:rPr i="1" lang="en" sz="12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i="1" lang="en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&amp;</a:t>
            </a:r>
            <a:r>
              <a:rPr i="1" lang="en" sz="12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i="1" lang="en" sz="1200" u="sng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World Bank</a:t>
            </a:r>
            <a:endParaRPr i="1"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 txBox="1"/>
          <p:nvPr>
            <p:ph idx="1" type="body"/>
          </p:nvPr>
        </p:nvSpPr>
        <p:spPr>
          <a:xfrm>
            <a:off x="158425" y="1152475"/>
            <a:ext cx="8859300" cy="3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Our dataset had 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limitations that we 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did not anticipate 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prior to the project.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solidFill>
                  <a:srgbClr val="FF9900"/>
                </a:solidFill>
                <a:latin typeface="Nunito Medium"/>
                <a:ea typeface="Nunito Medium"/>
                <a:cs typeface="Nunito Medium"/>
                <a:sym typeface="Nunito Medium"/>
              </a:rPr>
              <a:t>The biggest, and </a:t>
            </a:r>
            <a:endParaRPr>
              <a:solidFill>
                <a:srgbClr val="FF99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Nunito Medium"/>
                <a:ea typeface="Nunito Medium"/>
                <a:cs typeface="Nunito Medium"/>
                <a:sym typeface="Nunito Medium"/>
              </a:rPr>
              <a:t>hardest to resolve, </a:t>
            </a:r>
            <a:endParaRPr>
              <a:solidFill>
                <a:srgbClr val="FF99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Nunito Medium"/>
                <a:ea typeface="Nunito Medium"/>
                <a:cs typeface="Nunito Medium"/>
                <a:sym typeface="Nunito Medium"/>
              </a:rPr>
              <a:t>was the political </a:t>
            </a:r>
            <a:endParaRPr>
              <a:solidFill>
                <a:srgbClr val="FF99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Nunito Medium"/>
                <a:ea typeface="Nunito Medium"/>
                <a:cs typeface="Nunito Medium"/>
                <a:sym typeface="Nunito Medium"/>
              </a:rPr>
              <a:t>definition of a country, </a:t>
            </a:r>
            <a:endParaRPr>
              <a:solidFill>
                <a:srgbClr val="FF99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Nunito Medium"/>
                <a:ea typeface="Nunito Medium"/>
                <a:cs typeface="Nunito Medium"/>
                <a:sym typeface="Nunito Medium"/>
              </a:rPr>
              <a:t>and how that definition can change over time.</a:t>
            </a:r>
            <a:endParaRPr>
              <a:solidFill>
                <a:srgbClr val="FF99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100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The map background and our dataset had different interpretations, some comical and some potentially confrontational.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357" name="Google Shape;35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Conclusion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Limitations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8" name="Google Shape;358;p42"/>
          <p:cNvPicPr preferRelativeResize="0"/>
          <p:nvPr/>
        </p:nvPicPr>
        <p:blipFill rotWithShape="1">
          <a:blip r:embed="rId3">
            <a:alphaModFix/>
          </a:blip>
          <a:srcRect b="20089" l="12738" r="10195" t="21170"/>
          <a:stretch/>
        </p:blipFill>
        <p:spPr>
          <a:xfrm>
            <a:off x="2786900" y="1304875"/>
            <a:ext cx="6078275" cy="2386225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3"/>
          <p:cNvSpPr txBox="1"/>
          <p:nvPr>
            <p:ph idx="1" type="body"/>
          </p:nvPr>
        </p:nvSpPr>
        <p:spPr>
          <a:xfrm>
            <a:off x="158425" y="1152475"/>
            <a:ext cx="8673900" cy="3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Most </a:t>
            </a: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important</a:t>
            </a: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 lesson is about data integrity.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71450" lvl="0" marL="17145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Even from reputable sources, data can still have issues that may not be apparent at the surface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71450" lvl="0" marL="17145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We make the following recommendations: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52400" lvl="1" marL="342900" rtl="0" algn="l">
              <a:spcBef>
                <a:spcPts val="1000"/>
              </a:spcBef>
              <a:spcAft>
                <a:spcPts val="0"/>
              </a:spcAft>
              <a:buSzPts val="1500"/>
              <a:buFont typeface="Nunito Medium"/>
              <a:buChar char="○"/>
            </a:pPr>
            <a:r>
              <a:rPr lang="en" sz="1500">
                <a:latin typeface="Nunito Medium"/>
                <a:ea typeface="Nunito Medium"/>
                <a:cs typeface="Nunito Medium"/>
                <a:sym typeface="Nunito Medium"/>
              </a:rPr>
              <a:t>For policy makers looking to improve average life expectancy, we confidently recommend prioritizing schooling, investing in healthcare, and taking population health measures as more deserving of attention </a:t>
            </a:r>
            <a:endParaRPr sz="15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52400" lvl="1" marL="342900" rtl="0" algn="l">
              <a:spcBef>
                <a:spcPts val="1000"/>
              </a:spcBef>
              <a:spcAft>
                <a:spcPts val="1000"/>
              </a:spcAft>
              <a:buSzPts val="1500"/>
              <a:buFont typeface="Nunito Medium"/>
              <a:buChar char="○"/>
            </a:pPr>
            <a:r>
              <a:rPr lang="en" sz="1500">
                <a:latin typeface="Nunito Medium"/>
                <a:ea typeface="Nunito Medium"/>
                <a:cs typeface="Nunito Medium"/>
                <a:sym typeface="Nunito Medium"/>
              </a:rPr>
              <a:t>The </a:t>
            </a:r>
            <a:r>
              <a:rPr lang="en" sz="1500">
                <a:latin typeface="Nunito Medium"/>
                <a:ea typeface="Nunito Medium"/>
                <a:cs typeface="Nunito Medium"/>
                <a:sym typeface="Nunito Medium"/>
              </a:rPr>
              <a:t>significance</a:t>
            </a:r>
            <a:r>
              <a:rPr lang="en" sz="1500">
                <a:latin typeface="Nunito Medium"/>
                <a:ea typeface="Nunito Medium"/>
                <a:cs typeface="Nunito Medium"/>
                <a:sym typeface="Nunito Medium"/>
              </a:rPr>
              <a:t> of schooling on development status is noteworthy. We would make policy recommendations that encourage investment in this area.</a:t>
            </a:r>
            <a:endParaRPr sz="1500"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364" name="Google Shape;36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Conclusion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So What?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741"/>
            <a:ext cx="9143999" cy="515124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4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latin typeface="Nunito SemiBold"/>
                <a:ea typeface="Nunito SemiBold"/>
                <a:cs typeface="Nunito SemiBold"/>
                <a:sym typeface="Nunito SemiBold"/>
              </a:rPr>
              <a:t>Questions?</a:t>
            </a:r>
            <a:endParaRPr sz="51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158425" y="1152475"/>
            <a:ext cx="5291400" cy="33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Data span years 2000 - 2015, with one observation per country for 21 variables.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71450" lvl="0" marL="17145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We chose to omit some missing values where we could not find what we felt was “high-fidelity” replacement data.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71450" lvl="0" marL="17145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Reduce to two subsets: one each for the years 2013 (out-of-sample) and 2014 (primary).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71450" lvl="0" marL="171450" rtl="0" algn="l">
              <a:spcBef>
                <a:spcPts val="1000"/>
              </a:spcBef>
              <a:spcAft>
                <a:spcPts val="100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solidFill>
                  <a:srgbClr val="FF9900"/>
                </a:solidFill>
                <a:latin typeface="Nunito Medium"/>
                <a:ea typeface="Nunito Medium"/>
                <a:cs typeface="Nunito Medium"/>
                <a:sym typeface="Nunito Medium"/>
              </a:rPr>
              <a:t>Most variables are related to either economics or societal well-being.</a:t>
            </a:r>
            <a:endParaRPr>
              <a:solidFill>
                <a:srgbClr val="FF99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Dataset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Variables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1950" y="2550025"/>
            <a:ext cx="2521325" cy="126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>
            <a:off x="5394500" y="627525"/>
            <a:ext cx="3596100" cy="4034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Descriptive</a:t>
            </a:r>
            <a:endParaRPr b="1" sz="1200" u="sng">
              <a:solidFill>
                <a:srgbClr val="FF99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Nunito"/>
                <a:ea typeface="Nunito"/>
                <a:cs typeface="Nunito"/>
                <a:sym typeface="Nunito"/>
              </a:rPr>
              <a:t>Country Name             </a:t>
            </a:r>
            <a:r>
              <a:rPr i="1" lang="en" sz="1000">
                <a:latin typeface="Nunito"/>
                <a:ea typeface="Nunito"/>
                <a:cs typeface="Nunito"/>
                <a:sym typeface="Nunito"/>
              </a:rPr>
              <a:t>       </a:t>
            </a:r>
            <a:r>
              <a:rPr i="1" lang="en" sz="1000">
                <a:latin typeface="Nunito"/>
                <a:ea typeface="Nunito"/>
                <a:cs typeface="Nunito"/>
                <a:sym typeface="Nunito"/>
              </a:rPr>
              <a:t>	Year   </a:t>
            </a:r>
            <a:r>
              <a:rPr lang="en" sz="1000">
                <a:latin typeface="Nunito"/>
                <a:ea typeface="Nunito"/>
                <a:cs typeface="Nunito"/>
                <a:sym typeface="Nunito"/>
              </a:rPr>
              <a:t>           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 u="sng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Health</a:t>
            </a:r>
            <a:r>
              <a:rPr lang="en" sz="1000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                         </a:t>
            </a:r>
            <a:endParaRPr sz="1000">
              <a:solidFill>
                <a:srgbClr val="FF99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Nunito"/>
                <a:ea typeface="Nunito"/>
                <a:cs typeface="Nunito"/>
                <a:sym typeface="Nunito"/>
              </a:rPr>
              <a:t>Life Expectancy			Adult Mortality Rate            </a:t>
            </a:r>
            <a:endParaRPr i="1"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Nunito"/>
                <a:ea typeface="Nunito"/>
                <a:cs typeface="Nunito"/>
                <a:sym typeface="Nunito"/>
              </a:rPr>
              <a:t>Alcohol</a:t>
            </a:r>
            <a:r>
              <a:rPr i="1" lang="en" sz="1000">
                <a:latin typeface="Nunito"/>
                <a:ea typeface="Nunito"/>
                <a:cs typeface="Nunito"/>
                <a:sym typeface="Nunito"/>
              </a:rPr>
              <a:t> Use                   		Hepatitis B Immunization</a:t>
            </a:r>
            <a:r>
              <a:rPr i="1" lang="en" sz="1000">
                <a:latin typeface="Nunito"/>
                <a:ea typeface="Nunito"/>
                <a:cs typeface="Nunito"/>
                <a:sym typeface="Nunito"/>
              </a:rPr>
              <a:t>s</a:t>
            </a:r>
            <a:endParaRPr i="1"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Nunito"/>
                <a:ea typeface="Nunito"/>
                <a:cs typeface="Nunito"/>
                <a:sym typeface="Nunito"/>
              </a:rPr>
              <a:t>Measles</a:t>
            </a:r>
            <a:r>
              <a:rPr i="1" lang="en" sz="1000">
                <a:latin typeface="Nunito"/>
                <a:ea typeface="Nunito"/>
                <a:cs typeface="Nunito"/>
                <a:sym typeface="Nunito"/>
              </a:rPr>
              <a:t> Incidence         		Body Mass Index (Average)       </a:t>
            </a:r>
            <a:endParaRPr i="1"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Nunito"/>
                <a:ea typeface="Nunito"/>
                <a:cs typeface="Nunito"/>
                <a:sym typeface="Nunito"/>
              </a:rPr>
              <a:t>Deaths under 5 years of age 	Polio Immunizations</a:t>
            </a:r>
            <a:r>
              <a:rPr i="1" lang="en" sz="1000">
                <a:latin typeface="Nunito"/>
                <a:ea typeface="Nunito"/>
                <a:cs typeface="Nunito"/>
                <a:sym typeface="Nunito"/>
              </a:rPr>
              <a:t>	</a:t>
            </a:r>
            <a:endParaRPr i="1"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Nunito"/>
                <a:ea typeface="Nunito"/>
                <a:cs typeface="Nunito"/>
                <a:sym typeface="Nunito"/>
              </a:rPr>
              <a:t>Diphtheria Immunizations	HIV/AIDS Fatalities </a:t>
            </a:r>
            <a:endParaRPr i="1"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Nunito"/>
                <a:ea typeface="Nunito"/>
                <a:cs typeface="Nunito"/>
                <a:sym typeface="Nunito"/>
              </a:rPr>
              <a:t>Thinness among 1-19 yr-olds 	</a:t>
            </a:r>
            <a:r>
              <a:rPr i="1"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Infant Deaths      </a:t>
            </a:r>
            <a:endParaRPr i="1"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Thinness among 5-9 yr-olds</a:t>
            </a:r>
            <a:endParaRPr i="1"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Social</a:t>
            </a:r>
            <a:endParaRPr b="1" sz="1200" u="sng">
              <a:solidFill>
                <a:srgbClr val="FF99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Average Years of Schooling	Population (Est.)</a:t>
            </a:r>
            <a:endParaRPr i="1"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Development Status</a:t>
            </a:r>
            <a:endParaRPr i="1"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Economic</a:t>
            </a:r>
            <a:endParaRPr b="1" sz="1200" u="sng">
              <a:solidFill>
                <a:srgbClr val="FF99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Income Composition of Resources</a:t>
            </a:r>
            <a:endParaRPr i="1"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Gross Domestic Product (GDP)</a:t>
            </a:r>
            <a:endParaRPr i="1"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Government Expenditure on Health (% GDP)</a:t>
            </a:r>
            <a:endParaRPr i="1"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Government Expenditure on Health (% Total)</a:t>
            </a:r>
            <a:endParaRPr i="1"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25515" l="12914" r="25731" t="26461"/>
          <a:stretch/>
        </p:blipFill>
        <p:spPr>
          <a:xfrm>
            <a:off x="2786900" y="1304875"/>
            <a:ext cx="6045400" cy="2365993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Dataset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Missingness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158425" y="1152475"/>
            <a:ext cx="8859300" cy="3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Original dataset 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had a significant 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number of missing 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population values.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Also had concerns 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about the scale and 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measurement of some 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population counts in 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the original Kaggle dataset.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100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To compensate, we added population data from the World Bank, which we believe is high-quality</a:t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2786951" y="3670875"/>
            <a:ext cx="604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Original Dataset Population Values on Red-Blue Scale</a:t>
            </a:r>
            <a:endParaRPr i="1" sz="11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9996" l="77710" r="17810" t="10099"/>
          <a:stretch/>
        </p:blipFill>
        <p:spPr>
          <a:xfrm>
            <a:off x="8582025" y="1337736"/>
            <a:ext cx="257900" cy="23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26041" l="12709" r="25622" t="26875"/>
          <a:stretch/>
        </p:blipFill>
        <p:spPr>
          <a:xfrm>
            <a:off x="769188" y="1706600"/>
            <a:ext cx="7605625" cy="29035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Question #1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Introduction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182250" y="967700"/>
            <a:ext cx="877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"How did major disease, economic, and social factors impact life expectancy around the globe in 2014?"</a:t>
            </a:r>
            <a:endParaRPr i="1" sz="18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10628" l="77918" r="17810" t="11453"/>
          <a:stretch/>
        </p:blipFill>
        <p:spPr>
          <a:xfrm>
            <a:off x="8095513" y="2179650"/>
            <a:ext cx="234550" cy="19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1323363" y="4610100"/>
            <a:ext cx="634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Global Life Expectancies by Country</a:t>
            </a:r>
            <a:endParaRPr i="1" sz="11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Question #1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Feature Selection (A Priori)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108" name="Google Shape;108;p19"/>
          <p:cNvGraphicFramePr/>
          <p:nvPr/>
        </p:nvGraphicFramePr>
        <p:xfrm>
          <a:off x="626625" y="11563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{686F8FC3-3182-49C2-93ED-891761FE982A}</a:tableStyleId>
              </a:tblPr>
              <a:tblGrid>
                <a:gridCol w="2646575"/>
                <a:gridCol w="2646575"/>
                <a:gridCol w="2454300"/>
              </a:tblGrid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Social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Health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Economic</a:t>
                      </a:r>
                      <a:endParaRPr b="1"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Status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Measles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(no. of reported cases per 1000 people)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Total Expenditure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(% of govt expenditure on health)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Population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Polio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(polio immunization coverage % among 1 year olds)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Schooling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(no. of years of schooling)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HIV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(deaths per 1000 for 0-4 year olds)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BMI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(average BMI of whole population)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Adult Mortality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(probability of dying between 15 and 60 per 1000 people)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Question #1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Correlations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50" y="1069025"/>
            <a:ext cx="3445843" cy="38209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5" name="Google Shape;115;p20"/>
          <p:cNvGraphicFramePr/>
          <p:nvPr/>
        </p:nvGraphicFramePr>
        <p:xfrm>
          <a:off x="4257550" y="10690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{686F8FC3-3182-49C2-93ED-891761FE982A}</a:tableStyleId>
              </a:tblPr>
              <a:tblGrid>
                <a:gridCol w="2229775"/>
                <a:gridCol w="2229775"/>
              </a:tblGrid>
              <a:tr h="63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Infant deaths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(per 1000 people)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Under five deaths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(per 1000 people)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84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Percentage expenditure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(expenditure on health as a % of GDP)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GDP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84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Hepatitis B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(% immunization coverage among 1 yr olds)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Diphtheria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(DTP-3% immunization coverage among 1 yr olds)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636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Thinness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(% from ages 10 to 19)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Thinness 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(% from ages 5 to 9)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84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Schooling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(years of schooling)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Income composition of resources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(HDI)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168050" y="1085175"/>
            <a:ext cx="8100000" cy="3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Model: </a:t>
            </a:r>
            <a:r>
              <a:rPr lang="en" sz="1500">
                <a:latin typeface="Nunito Medium"/>
                <a:ea typeface="Nunito Medium"/>
                <a:cs typeface="Nunito Medium"/>
                <a:sym typeface="Nunito Medium"/>
              </a:rPr>
              <a:t>Linear regression with continuous dependent variable Life Expectancy</a:t>
            </a:r>
            <a:endParaRPr sz="15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52400" lvl="0" marL="17145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5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Feature selection</a:t>
            </a:r>
            <a:r>
              <a:rPr lang="en" sz="1500">
                <a:latin typeface="Nunito Medium"/>
                <a:ea typeface="Nunito Medium"/>
                <a:cs typeface="Nunito Medium"/>
                <a:sym typeface="Nunito Medium"/>
              </a:rPr>
              <a:t>: Combination of a priori variables (variables of interest) and backward stepwise selection</a:t>
            </a:r>
            <a:endParaRPr sz="15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SzPts val="1500"/>
              <a:buFont typeface="Nunito Medium"/>
              <a:buChar char="○"/>
            </a:pPr>
            <a:r>
              <a:rPr lang="en" sz="1500">
                <a:latin typeface="Nunito Medium"/>
                <a:ea typeface="Nunito Medium"/>
                <a:cs typeface="Nunito Medium"/>
                <a:sym typeface="Nunito Medium"/>
              </a:rPr>
              <a:t>Consideration: Used Status instead of HDI (Income composition of resources)</a:t>
            </a:r>
            <a:endParaRPr sz="15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171450" lvl="0" marL="171450" rtl="0" algn="l">
              <a:spcBef>
                <a:spcPts val="100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Nunito Medium"/>
              <a:buChar char="●"/>
            </a:pPr>
            <a:r>
              <a:rPr lang="en">
                <a:latin typeface="Nunito Medium"/>
                <a:ea typeface="Nunito Medium"/>
                <a:cs typeface="Nunito Medium"/>
                <a:sym typeface="Nunito Medium"/>
              </a:rPr>
              <a:t>Model evaluation and selection: </a:t>
            </a:r>
            <a:r>
              <a:rPr lang="en" sz="1500">
                <a:latin typeface="Nunito Medium"/>
                <a:ea typeface="Nunito Medium"/>
                <a:cs typeface="Nunito Medium"/>
                <a:sym typeface="Nunito Medium"/>
              </a:rPr>
              <a:t>Adjusted R</a:t>
            </a:r>
            <a:r>
              <a:rPr baseline="30000" lang="en" sz="1500">
                <a:latin typeface="Nunito Medium"/>
                <a:ea typeface="Nunito Medium"/>
                <a:cs typeface="Nunito Medium"/>
                <a:sym typeface="Nunito Medium"/>
              </a:rPr>
              <a:t>2</a:t>
            </a:r>
            <a:r>
              <a:rPr lang="en" sz="1500">
                <a:latin typeface="Nunito Medium"/>
                <a:ea typeface="Nunito Medium"/>
                <a:cs typeface="Nunito Medium"/>
                <a:sym typeface="Nunito Medium"/>
              </a:rPr>
              <a:t> and BIC</a:t>
            </a:r>
            <a:endParaRPr sz="15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Question #1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rgbClr val="FF9900"/>
                </a:solidFill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Methods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122" name="Google Shape;122;p21"/>
          <p:cNvGraphicFramePr/>
          <p:nvPr/>
        </p:nvGraphicFramePr>
        <p:xfrm>
          <a:off x="465775" y="311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{686F8FC3-3182-49C2-93ED-891761FE982A}</a:tableStyleId>
              </a:tblPr>
              <a:tblGrid>
                <a:gridCol w="1307875"/>
                <a:gridCol w="1140525"/>
                <a:gridCol w="925175"/>
                <a:gridCol w="952125"/>
                <a:gridCol w="1466825"/>
                <a:gridCol w="1756275"/>
              </a:tblGrid>
              <a:tr h="51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Model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Number of Variables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BIC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Adj.R</a:t>
                      </a:r>
                      <a:r>
                        <a:rPr baseline="30000"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baseline="30000"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Assumptions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Number of Significant Variables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</a:t>
                      </a: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riori Model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9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775.50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0.7683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All met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Full M</a:t>
                      </a: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odel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746.36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0.8615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All met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</a:t>
                      </a: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ackward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6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691.28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0.8683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All met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</a:t>
                      </a: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inal Model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747.08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0.</a:t>
                      </a: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8194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All met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3" name="Google Shape;123;p21"/>
          <p:cNvSpPr/>
          <p:nvPr/>
        </p:nvSpPr>
        <p:spPr>
          <a:xfrm>
            <a:off x="465775" y="4677925"/>
            <a:ext cx="7548900" cy="3546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